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4" r:id="rId3"/>
    <p:sldId id="335" r:id="rId4"/>
    <p:sldId id="336" r:id="rId5"/>
    <p:sldId id="337" r:id="rId6"/>
    <p:sldId id="344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324" r:id="rId15"/>
    <p:sldId id="346" r:id="rId16"/>
    <p:sldId id="269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</c:v>
                </c:pt>
              </c:strCache>
            </c:strRef>
          </c:tx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на улице</c:v>
                </c:pt>
                <c:pt idx="1">
                  <c:v>на производстве</c:v>
                </c:pt>
                <c:pt idx="2">
                  <c:v>в быту</c:v>
                </c:pt>
                <c:pt idx="3">
                  <c:v>на жд</c:v>
                </c:pt>
                <c:pt idx="4">
                  <c:v>спортивная</c:v>
                </c:pt>
                <c:pt idx="5">
                  <c:v>в школе</c:v>
                </c:pt>
                <c:pt idx="6">
                  <c:v>сх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543</c:v>
                </c:pt>
                <c:pt idx="1">
                  <c:v>219</c:v>
                </c:pt>
                <c:pt idx="2">
                  <c:v>308</c:v>
                </c:pt>
                <c:pt idx="3">
                  <c:v>4</c:v>
                </c:pt>
                <c:pt idx="4">
                  <c:v>41</c:v>
                </c:pt>
                <c:pt idx="5">
                  <c:v>7</c:v>
                </c:pt>
                <c:pt idx="6">
                  <c:v>16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4-48D7-93D5-3735C86C8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61248"/>
        <c:axId val="113063424"/>
      </c:radarChart>
      <c:catAx>
        <c:axId val="113061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3063424"/>
        <c:crosses val="autoZero"/>
        <c:auto val="1"/>
        <c:lblAlgn val="ctr"/>
        <c:lblOffset val="100"/>
        <c:noMultiLvlLbl val="0"/>
      </c:catAx>
      <c:valAx>
        <c:axId val="1130634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13061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переломов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на улице</c:v>
                </c:pt>
                <c:pt idx="1">
                  <c:v>на производстве</c:v>
                </c:pt>
                <c:pt idx="2">
                  <c:v>в быту</c:v>
                </c:pt>
                <c:pt idx="3">
                  <c:v>на жд</c:v>
                </c:pt>
                <c:pt idx="4">
                  <c:v>при занятиях спортом</c:v>
                </c:pt>
                <c:pt idx="5">
                  <c:v>в шокле</c:v>
                </c:pt>
                <c:pt idx="6">
                  <c:v>в сх</c:v>
                </c:pt>
                <c:pt idx="7">
                  <c:v>прочие причины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343</c:v>
                </c:pt>
                <c:pt idx="1">
                  <c:v>112</c:v>
                </c:pt>
                <c:pt idx="2">
                  <c:v>158</c:v>
                </c:pt>
                <c:pt idx="3">
                  <c:v>3</c:v>
                </c:pt>
                <c:pt idx="4">
                  <c:v>15</c:v>
                </c:pt>
                <c:pt idx="5">
                  <c:v>2</c:v>
                </c:pt>
                <c:pt idx="6">
                  <c:v>11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0-48D9-8754-A60464909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91552"/>
        <c:axId val="109594112"/>
      </c:radarChart>
      <c:catAx>
        <c:axId val="109591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594112"/>
        <c:crosses val="autoZero"/>
        <c:auto val="1"/>
        <c:lblAlgn val="ctr"/>
        <c:lblOffset val="100"/>
        <c:noMultiLvlLbl val="0"/>
      </c:catAx>
      <c:valAx>
        <c:axId val="10959411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9591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9F3D3-B13B-4411-AA27-06135B6748E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BA3C-9528-4207-8BFC-2D9C2CCC6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6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FEEF-807A-471A-BFD6-1B6DEAE66A9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9110F-C631-441C-B802-830969658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5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110F-C631-441C-B802-830969658B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110F-C631-441C-B802-830969658B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76C2D-4BC9-4B46-A940-1C14DBC9B85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606D3D-F184-4D1F-8F39-62C762ED5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5445224"/>
            <a:ext cx="7391400" cy="100811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err="1" smtClean="0"/>
              <a:t>д.п.н</a:t>
            </a:r>
            <a:r>
              <a:rPr lang="ru-RU" dirty="0" smtClean="0"/>
              <a:t>., профессор С.Е.</a:t>
            </a:r>
            <a:r>
              <a:rPr lang="en-US" dirty="0" smtClean="0"/>
              <a:t> </a:t>
            </a:r>
            <a:r>
              <a:rPr lang="ru-RU" dirty="0" smtClean="0"/>
              <a:t>Гришин,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начальник отдела библиографической информации и документационного обеспечения НИИТОН СГМУ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апрель 2020 г., Саратов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Юбилейный цикл «История в лицах и событиях: к 75-летию НИИТОН»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3304220"/>
            <a:ext cx="7391400" cy="14506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/>
              <a:t>Борьба с травматизмом  в период  формирования  </a:t>
            </a:r>
            <a:r>
              <a:rPr lang="ru-RU" dirty="0" err="1" smtClean="0"/>
              <a:t>СарНИИТО</a:t>
            </a:r>
            <a:r>
              <a:rPr lang="ru-RU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1946 – 1948 гг.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(по материалам государственных и ведомственных архивов)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С.Е. Гришин, В.Ю. Ульянов,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В.В. Островский, И.А. </a:t>
            </a:r>
            <a:r>
              <a:rPr lang="ru-RU" dirty="0" err="1" smtClean="0"/>
              <a:t>Норкин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612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Исследование причин травматизма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СарНИИТО</a:t>
            </a:r>
            <a:r>
              <a:rPr lang="ru-RU" dirty="0" smtClean="0"/>
              <a:t> обследовал 18 000 школьников, что составило 36 % всех детей школьного возраста города Саратова,  и наметил конкретные планы дальнейшей работы с детским </a:t>
            </a:r>
            <a:r>
              <a:rPr lang="ru-RU" dirty="0" err="1" smtClean="0"/>
              <a:t>калечеством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Итоги саратовского обследования послужили основой для команды организовать при поликлиниках институтов детские отделения.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29566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Причины уличного травматизма по двухлетним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данным института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47800"/>
            <a:ext cx="3929090" cy="49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Количество травм, зафиксированных в </a:t>
            </a:r>
            <a:r>
              <a:rPr lang="ru-RU" sz="2700" b="1" dirty="0" err="1" smtClean="0">
                <a:solidFill>
                  <a:srgbClr val="FF0000"/>
                </a:solidFill>
              </a:rPr>
              <a:t>травмпункте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института в 1948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Количество переломов костей,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зафиксированных в </a:t>
            </a:r>
            <a:r>
              <a:rPr lang="ru-RU" sz="2700" b="1" dirty="0" err="1" smtClean="0">
                <a:solidFill>
                  <a:srgbClr val="FF0000"/>
                </a:solidFill>
              </a:rPr>
              <a:t>травмпункте</a:t>
            </a:r>
            <a:r>
              <a:rPr lang="ru-RU" sz="2700" b="1" dirty="0" smtClean="0">
                <a:solidFill>
                  <a:srgbClr val="FF0000"/>
                </a:solidFill>
              </a:rPr>
              <a:t> института в 1948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Палата травматологического отделения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447800"/>
            <a:ext cx="7143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25-28 сентября 1947 года – проведение первой ортопедической межобластной конференции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2000240"/>
            <a:ext cx="7686700" cy="4019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ДОКЛАДЫ</a:t>
            </a:r>
          </a:p>
          <a:p>
            <a:r>
              <a:rPr lang="ru-RU" dirty="0" err="1" smtClean="0"/>
              <a:t>Бабиченко</a:t>
            </a:r>
            <a:r>
              <a:rPr lang="ru-RU" dirty="0" smtClean="0"/>
              <a:t> Е.И.  - «Травматизм и борьба с ним на цементных заводах»</a:t>
            </a:r>
          </a:p>
          <a:p>
            <a:r>
              <a:rPr lang="ru-RU" dirty="0" smtClean="0"/>
              <a:t> Вайнштейн М.Н. - «Детский травматизм и борьба с ним»</a:t>
            </a:r>
          </a:p>
          <a:p>
            <a:r>
              <a:rPr lang="ru-RU" dirty="0" smtClean="0"/>
              <a:t> Иоффе Е.П. - «Сельскохозяйственный травматизм крупных совхозов Саратовской области»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144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Профессор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Базилевская</a:t>
            </a:r>
            <a:r>
              <a:rPr lang="ru-RU" b="1" dirty="0" smtClean="0">
                <a:solidFill>
                  <a:srgbClr val="FF0000"/>
                </a:solidFill>
              </a:rPr>
              <a:t>  Зоя     Васильевна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07806"/>
            <a:ext cx="3786213" cy="531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72442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приказ № 788  по </a:t>
            </a:r>
            <a:r>
              <a:rPr lang="ru-RU" b="1" dirty="0" err="1" smtClean="0">
                <a:solidFill>
                  <a:srgbClr val="FF0000"/>
                </a:solidFill>
              </a:rPr>
              <a:t>минздраву</a:t>
            </a:r>
            <a:r>
              <a:rPr lang="ru-RU" b="1" dirty="0" smtClean="0">
                <a:solidFill>
                  <a:srgbClr val="FF0000"/>
                </a:solidFill>
              </a:rPr>
              <a:t> СССР от 26 декабря 1946 г. «Об улучшении травматологической помощи»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«Возложить на институты травматологии и ортопедии и институты ортопедии и восстановительной хирургии инструктивно-методическое руководство травматологической помощью в краях, областях», в первом полугодии 1947 г. организовать травматологические пункты при институтах.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История вопроса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Саратовские ученые еще до Великой Отечественной войны ставили вопрос об организации травматологических пунктов. </a:t>
            </a:r>
          </a:p>
          <a:p>
            <a:r>
              <a:rPr lang="ru-RU" dirty="0" smtClean="0"/>
              <a:t>Выступая на одном из ученых Советов института, профессор Н.И. </a:t>
            </a:r>
            <a:r>
              <a:rPr lang="ru-RU" dirty="0" err="1" smtClean="0"/>
              <a:t>Краузе</a:t>
            </a:r>
            <a:r>
              <a:rPr lang="ru-RU" dirty="0" smtClean="0"/>
              <a:t> отметил: «Мы неоднократно ставили этот вопрос перед </a:t>
            </a:r>
            <a:r>
              <a:rPr lang="ru-RU" dirty="0" err="1" smtClean="0"/>
              <a:t>Горздравом</a:t>
            </a:r>
            <a:r>
              <a:rPr lang="ru-RU" dirty="0" smtClean="0"/>
              <a:t>, но несмотря на все наши старания, не смогли добиться проведения его в жизнь»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Травматологический пункт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Травматологический пункт был открыт в августе 1947 года на базе поликлиники с её штатом. </a:t>
            </a:r>
          </a:p>
          <a:p>
            <a:pPr algn="ctr"/>
            <a:r>
              <a:rPr lang="ru-RU" b="1" dirty="0" smtClean="0"/>
              <a:t>Пункт обслуживал жителей города с травмой органов движения и опоры, пострадавших только от механических травм. </a:t>
            </a:r>
          </a:p>
          <a:p>
            <a:pPr algn="ctr"/>
            <a:r>
              <a:rPr lang="ru-RU" b="1" dirty="0" smtClean="0"/>
              <a:t>Травматологический пункт работал круглосуточно, рентгеновский кабинет работал 12 часов.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первый не на базе института  </a:t>
            </a:r>
            <a:r>
              <a:rPr lang="ru-RU" dirty="0" err="1" smtClean="0"/>
              <a:t>травмпункт</a:t>
            </a:r>
            <a:r>
              <a:rPr lang="ru-RU" dirty="0" smtClean="0"/>
              <a:t> был организован при </a:t>
            </a:r>
            <a:r>
              <a:rPr lang="ru-RU" dirty="0" err="1" smtClean="0"/>
              <a:t>поликилинике</a:t>
            </a:r>
            <a:r>
              <a:rPr lang="ru-RU" dirty="0" smtClean="0"/>
              <a:t> № 5 Сталинского района Саратова </a:t>
            </a:r>
          </a:p>
          <a:p>
            <a:pPr>
              <a:buNone/>
            </a:pPr>
            <a:r>
              <a:rPr lang="ru-RU" dirty="0" smtClean="0"/>
              <a:t>    А.А. Крыловым, который с 1 октября 1949 г. стал работать </a:t>
            </a:r>
            <a:r>
              <a:rPr lang="ru-RU" dirty="0" err="1" smtClean="0"/>
              <a:t>земестителем</a:t>
            </a:r>
            <a:r>
              <a:rPr lang="ru-RU" dirty="0" smtClean="0"/>
              <a:t> директора </a:t>
            </a:r>
            <a:r>
              <a:rPr lang="ru-RU" dirty="0" err="1" smtClean="0"/>
              <a:t>СарНИИТО</a:t>
            </a:r>
            <a:r>
              <a:rPr lang="ru-RU" dirty="0" smtClean="0"/>
              <a:t> по науке.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4388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Коридор и ожидальня травматологического пункта </a:t>
            </a:r>
            <a:r>
              <a:rPr lang="ru-RU" dirty="0" err="1" smtClean="0"/>
              <a:t>СарНИИТО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33528"/>
            <a:ext cx="4572032" cy="51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4388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Операционная травматологического пункта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9" y="1447800"/>
            <a:ext cx="4071966" cy="49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Исследование причин травматизма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Институт активно включился в борьбу с травматизмом. </a:t>
            </a:r>
          </a:p>
          <a:p>
            <a:pPr algn="just"/>
            <a:r>
              <a:rPr lang="ru-RU" sz="3200" dirty="0" smtClean="0"/>
              <a:t>Решением </a:t>
            </a:r>
            <a:r>
              <a:rPr lang="ru-RU" sz="3200" dirty="0" err="1" smtClean="0"/>
              <a:t>спецсовещания</a:t>
            </a:r>
            <a:r>
              <a:rPr lang="ru-RU" sz="3200" dirty="0" smtClean="0"/>
              <a:t> при начальнике Управления госпиталей Минздрава РСФСР 5 июля 1947 г. был отмечен вклад института в решение данной проблемы.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1158</TotalTime>
  <Words>356</Words>
  <Application>Microsoft Office PowerPoint</Application>
  <PresentationFormat>Экран (4:3)</PresentationFormat>
  <Paragraphs>46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Cambria</vt:lpstr>
      <vt:lpstr>Comic Sans MS</vt:lpstr>
      <vt:lpstr>Franklin Gothic Book</vt:lpstr>
      <vt:lpstr>Perpetua</vt:lpstr>
      <vt:lpstr>Wingdings 2</vt:lpstr>
      <vt:lpstr>Справедливость</vt:lpstr>
      <vt:lpstr>Юбилейный цикл «История в лицах и событиях: к 75-летию НИИТОН»</vt:lpstr>
      <vt:lpstr>Профессор      Базилевская  Зоя     Васильевна</vt:lpstr>
      <vt:lpstr> приказ № 788  по минздраву СССР от 26 декабря 1946 г. «Об улучшении травматологической помощи»</vt:lpstr>
      <vt:lpstr>История вопроса</vt:lpstr>
      <vt:lpstr>Травматологический пункт </vt:lpstr>
      <vt:lpstr>Презентация PowerPoint</vt:lpstr>
      <vt:lpstr>Коридор и ожидальня травматологического пункта СарНИИТО</vt:lpstr>
      <vt:lpstr>Операционная травматологического пункта </vt:lpstr>
      <vt:lpstr>Исследование причин травматизма</vt:lpstr>
      <vt:lpstr>Исследование причин травматизма</vt:lpstr>
      <vt:lpstr>Причины уличного травматизма по двухлетним  данным института </vt:lpstr>
      <vt:lpstr>    Количество травм, зафиксированных в травмпункте  института в 1948 г. </vt:lpstr>
      <vt:lpstr>    Количество переломов костей, зафиксированных в травмпункте института в 1948 г. </vt:lpstr>
      <vt:lpstr>Палата травматологического отделения</vt:lpstr>
      <vt:lpstr>25-28 сентября 1947 года – проведение первой ортопедической межобластной конференции.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СарНИИТО: борьба с травматизмом</dc:title>
  <dc:creator>Гришин С.Е.</dc:creator>
  <cp:lastModifiedBy>User145</cp:lastModifiedBy>
  <cp:revision>146</cp:revision>
  <cp:lastPrinted>2020-02-03T08:06:08Z</cp:lastPrinted>
  <dcterms:created xsi:type="dcterms:W3CDTF">2020-01-29T07:36:11Z</dcterms:created>
  <dcterms:modified xsi:type="dcterms:W3CDTF">2020-04-30T05:08:00Z</dcterms:modified>
</cp:coreProperties>
</file>